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929" r:id="rId1"/>
  </p:sldMasterIdLst>
  <p:notesMasterIdLst>
    <p:notesMasterId r:id="rId3"/>
  </p:notesMasterIdLst>
  <p:handoutMasterIdLst>
    <p:handoutMasterId r:id="rId4"/>
  </p:handoutMasterIdLst>
  <p:sldIdLst>
    <p:sldId id="357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7E6AB369-851E-4766-B416-C7EA7D775566}">
          <p14:sldIdLst>
            <p14:sldId id="3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282"/>
    <a:srgbClr val="E7D9C6"/>
    <a:srgbClr val="77AABD"/>
    <a:srgbClr val="B3CFD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中等深淺樣式 1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50" autoAdjust="0"/>
    <p:restoredTop sz="96484" autoAdjust="0"/>
  </p:normalViewPr>
  <p:slideViewPr>
    <p:cSldViewPr>
      <p:cViewPr varScale="1">
        <p:scale>
          <a:sx n="107" d="100"/>
          <a:sy n="107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59C13-1850-429D-A68E-9ABA4A65F46C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altLang="zh-TW"/>
              <a:t>2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6BFFDC-4D77-4BA0-B55C-08C832EB41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531231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8722E-F24F-4B36-A4A9-FF8C9CF817FD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altLang="zh-TW"/>
              <a:t>2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0964C9-0DEA-42AB-83D8-49F8A78396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364849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74417" y="5192270"/>
            <a:ext cx="5398488" cy="424837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1349375"/>
            <a:ext cx="4852987" cy="3641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5136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標題投影片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dt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123EE4BA-27E1-40E5-A755-EFE81FA276B1}" type="datetime1">
              <a:rPr lang="zh-TW" altLang="en-US" smtClean="0"/>
              <a:t>2025/10/2</a:t>
            </a:fld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ft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sldNum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747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標題及直排文字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6"/>
          <p:cNvSpPr txBox="1">
            <a:spLocks noGrp="1"/>
          </p:cNvSpPr>
          <p:nvPr>
            <p:ph type="body" idx="1"/>
          </p:nvPr>
        </p:nvSpPr>
        <p:spPr>
          <a:xfrm rot="5400000">
            <a:off x="2309020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028700" lvl="2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1714500" lvl="4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057400" lvl="5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3387A67A-7DA2-4017-98D9-7DF9CA0D89AB}" type="datetime1">
              <a:rPr lang="zh-TW" altLang="en-US" smtClean="0"/>
              <a:t>2025/10/2</a:t>
            </a:fld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ft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sldNum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960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直排標題及文字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7"/>
          <p:cNvSpPr txBox="1">
            <a:spLocks noGrp="1"/>
          </p:cNvSpPr>
          <p:nvPr>
            <p:ph type="title"/>
          </p:nvPr>
        </p:nvSpPr>
        <p:spPr>
          <a:xfrm rot="5400000">
            <a:off x="4732339" y="2171702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7"/>
          <p:cNvSpPr txBox="1">
            <a:spLocks noGrp="1"/>
          </p:cNvSpPr>
          <p:nvPr>
            <p:ph type="body" idx="1"/>
          </p:nvPr>
        </p:nvSpPr>
        <p:spPr>
          <a:xfrm rot="5400000">
            <a:off x="541339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028700" lvl="2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1714500" lvl="4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057400" lvl="5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7"/>
          <p:cNvSpPr txBox="1">
            <a:spLocks noGrp="1"/>
          </p:cNvSpPr>
          <p:nvPr>
            <p:ph type="dt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02417589-AC58-4A8D-8F0E-EA5A53F4F7D6}" type="datetime1">
              <a:rPr lang="zh-TW" altLang="en-US" smtClean="0"/>
              <a:t>2025/10/2</a:t>
            </a:fld>
            <a:endParaRPr/>
          </a:p>
        </p:txBody>
      </p:sp>
      <p:sp>
        <p:nvSpPr>
          <p:cNvPr id="82" name="Google Shape;82;p27"/>
          <p:cNvSpPr txBox="1">
            <a:spLocks noGrp="1"/>
          </p:cNvSpPr>
          <p:nvPr>
            <p:ph type="ft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7"/>
          <p:cNvSpPr txBox="1">
            <a:spLocks noGrp="1"/>
          </p:cNvSpPr>
          <p:nvPr>
            <p:ph type="sldNum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528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標題及物件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028700" lvl="2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1714500" lvl="4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057400" lvl="5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dt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7E091D36-F51A-47A4-9279-32535DD834F9}" type="datetime1">
              <a:rPr lang="zh-TW" altLang="en-US" smtClean="0"/>
              <a:t>2025/10/2</a:t>
            </a:fld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ft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sldNum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8471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章節標題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3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42900" lvl="0" indent="-17145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1500">
                <a:solidFill>
                  <a:srgbClr val="888888"/>
                </a:solidFill>
              </a:defRPr>
            </a:lvl1pPr>
            <a:lvl2pPr marL="685800" lvl="1" indent="-171450" algn="l"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350">
                <a:solidFill>
                  <a:srgbClr val="888888"/>
                </a:solidFill>
              </a:defRPr>
            </a:lvl2pPr>
            <a:lvl3pPr marL="1028700" lvl="2" indent="-171450" algn="l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3pPr>
            <a:lvl4pPr marL="1371600" lvl="3" indent="-17145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050">
                <a:solidFill>
                  <a:srgbClr val="888888"/>
                </a:solidFill>
              </a:defRPr>
            </a:lvl4pPr>
            <a:lvl5pPr marL="1714500" lvl="4" indent="-17145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050">
                <a:solidFill>
                  <a:srgbClr val="888888"/>
                </a:solidFill>
              </a:defRPr>
            </a:lvl5pPr>
            <a:lvl6pPr marL="2057400" lvl="5" indent="-17145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050">
                <a:solidFill>
                  <a:srgbClr val="888888"/>
                </a:solidFill>
              </a:defRPr>
            </a:lvl6pPr>
            <a:lvl7pPr marL="2400300" lvl="6" indent="-17145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050">
                <a:solidFill>
                  <a:srgbClr val="888888"/>
                </a:solidFill>
              </a:defRPr>
            </a:lvl7pPr>
            <a:lvl8pPr marL="2743200" lvl="7" indent="-17145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050">
                <a:solidFill>
                  <a:srgbClr val="888888"/>
                </a:solidFill>
              </a:defRPr>
            </a:lvl8pPr>
            <a:lvl9pPr marL="3086100" lvl="8" indent="-17145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05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dt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6073A855-FD5A-4E8B-97DE-6F35653B745C}" type="datetime1">
              <a:rPr lang="zh-TW" altLang="en-US" smtClean="0"/>
              <a:t>2025/10/2</a:t>
            </a:fld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ft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sldNum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255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兩項物件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3048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100"/>
            </a:lvl1pPr>
            <a:lvl2pPr marL="685800" lvl="1" indent="-2857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1800"/>
            </a:lvl2pPr>
            <a:lvl3pPr marL="1028700" lvl="2" indent="-2667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3pPr>
            <a:lvl4pPr marL="1371600" lvl="3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350"/>
            </a:lvl4pPr>
            <a:lvl5pPr marL="1714500" lvl="4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350"/>
            </a:lvl5pPr>
            <a:lvl6pPr marL="2057400" lvl="5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6pPr>
            <a:lvl7pPr marL="2400300" lvl="6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7pPr>
            <a:lvl8pPr marL="2743200" lvl="7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8pPr>
            <a:lvl9pPr marL="3086100" lvl="8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body" idx="2"/>
          </p:nvPr>
        </p:nvSpPr>
        <p:spPr>
          <a:xfrm>
            <a:off x="4648200" y="160020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3048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100"/>
            </a:lvl1pPr>
            <a:lvl2pPr marL="685800" lvl="1" indent="-2857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1800"/>
            </a:lvl2pPr>
            <a:lvl3pPr marL="1028700" lvl="2" indent="-2667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3pPr>
            <a:lvl4pPr marL="1371600" lvl="3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350"/>
            </a:lvl4pPr>
            <a:lvl5pPr marL="1714500" lvl="4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350"/>
            </a:lvl5pPr>
            <a:lvl6pPr marL="2057400" lvl="5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6pPr>
            <a:lvl7pPr marL="2400300" lvl="6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7pPr>
            <a:lvl8pPr marL="2743200" lvl="7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8pPr>
            <a:lvl9pPr marL="3086100" lvl="8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dt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98AE2D97-1178-491A-BFB9-A2439A8445B8}" type="datetime1">
              <a:rPr lang="zh-TW" altLang="en-US" smtClean="0"/>
              <a:t>2025/10/2</a:t>
            </a:fld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ft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sldNum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3326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比對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42900" lvl="0" indent="-1714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 b="1"/>
            </a:lvl1pPr>
            <a:lvl2pPr marL="685800" lvl="1" indent="-1714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2pPr>
            <a:lvl3pPr marL="1028700" lvl="2" indent="-17145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 b="1"/>
            </a:lvl3pPr>
            <a:lvl4pPr marL="1371600" lvl="3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4pPr>
            <a:lvl5pPr marL="1714500" lvl="4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5pPr>
            <a:lvl6pPr marL="2057400" lvl="5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2400300" lvl="6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2743200" lvl="7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3086100" lvl="8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857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500"/>
            </a:lvl2pPr>
            <a:lvl3pPr marL="1028700" lvl="2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200"/>
            </a:lvl4pPr>
            <a:lvl5pPr marL="1714500" lvl="4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200"/>
            </a:lvl5pPr>
            <a:lvl6pPr marL="2057400" lvl="5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6pPr>
            <a:lvl7pPr marL="2400300" lvl="6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7pPr>
            <a:lvl8pPr marL="2743200" lvl="7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8pPr>
            <a:lvl9pPr marL="3086100" lvl="8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body" idx="3"/>
          </p:nvPr>
        </p:nvSpPr>
        <p:spPr>
          <a:xfrm>
            <a:off x="4645027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42900" lvl="0" indent="-1714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 b="1"/>
            </a:lvl1pPr>
            <a:lvl2pPr marL="685800" lvl="1" indent="-1714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2pPr>
            <a:lvl3pPr marL="1028700" lvl="2" indent="-17145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 b="1"/>
            </a:lvl3pPr>
            <a:lvl4pPr marL="1371600" lvl="3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4pPr>
            <a:lvl5pPr marL="1714500" lvl="4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5pPr>
            <a:lvl6pPr marL="2057400" lvl="5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2400300" lvl="6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2743200" lvl="7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3086100" lvl="8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4"/>
          </p:nvPr>
        </p:nvSpPr>
        <p:spPr>
          <a:xfrm>
            <a:off x="4645027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857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500"/>
            </a:lvl2pPr>
            <a:lvl3pPr marL="1028700" lvl="2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200"/>
            </a:lvl4pPr>
            <a:lvl5pPr marL="1714500" lvl="4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200"/>
            </a:lvl5pPr>
            <a:lvl6pPr marL="2057400" lvl="5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6pPr>
            <a:lvl7pPr marL="2400300" lvl="6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7pPr>
            <a:lvl8pPr marL="2743200" lvl="7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8pPr>
            <a:lvl9pPr marL="3086100" lvl="8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dt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670087D2-AF67-4AB6-9F23-FA90242A79F9}" type="datetime1">
              <a:rPr lang="zh-TW" altLang="en-US" smtClean="0"/>
              <a:t>2025/10/2</a:t>
            </a:fld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sldNum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860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只有標題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94A5BA87-6BC7-4944-8008-F440D0E01B5A}" type="datetime1">
              <a:rPr lang="zh-TW" altLang="en-US" smtClean="0"/>
              <a:t>2025/10/2</a:t>
            </a:fld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7250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空白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dt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BF88B0C9-10BE-498A-AEAF-F0E3EB25FF48}" type="datetime1">
              <a:rPr lang="zh-TW" altLang="en-US" smtClean="0"/>
              <a:t>2025/10/2</a:t>
            </a:fld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ft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sldNum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5849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含標題的內容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4"/>
          <p:cNvSpPr txBox="1"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4"/>
          <p:cNvSpPr txBox="1">
            <a:spLocks noGrp="1"/>
          </p:cNvSpPr>
          <p:nvPr>
            <p:ph type="body" idx="1"/>
          </p:nvPr>
        </p:nvSpPr>
        <p:spPr>
          <a:xfrm>
            <a:off x="3575050" y="273054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32385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2400"/>
            </a:lvl1pPr>
            <a:lvl2pPr marL="685800" lvl="1" indent="-3048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100"/>
            </a:lvl2pPr>
            <a:lvl3pPr marL="1028700" lvl="2" indent="-2857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3pPr>
            <a:lvl4pPr marL="1371600" lvl="3" indent="-2667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500"/>
            </a:lvl4pPr>
            <a:lvl5pPr marL="1714500" lvl="4" indent="-2667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1500"/>
            </a:lvl5pPr>
            <a:lvl6pPr marL="2057400" lvl="5" indent="-2667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6pPr>
            <a:lvl7pPr marL="2400300" lvl="6" indent="-2667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7pPr>
            <a:lvl8pPr marL="2743200" lvl="7" indent="-2667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8pPr>
            <a:lvl9pPr marL="3086100" lvl="8" indent="-2667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24"/>
          <p:cNvSpPr txBox="1">
            <a:spLocks noGrp="1"/>
          </p:cNvSpPr>
          <p:nvPr>
            <p:ph type="body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17145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050"/>
            </a:lvl1pPr>
            <a:lvl2pPr marL="685800" lvl="1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2pPr>
            <a:lvl3pPr marL="1028700" lvl="2" indent="-17145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3pPr>
            <a:lvl4pPr marL="1371600" lvl="3" indent="-17145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675"/>
            </a:lvl4pPr>
            <a:lvl5pPr marL="1714500" lvl="4" indent="-17145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675"/>
            </a:lvl5pPr>
            <a:lvl6pPr marL="2057400" lvl="5" indent="-17145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675"/>
            </a:lvl6pPr>
            <a:lvl7pPr marL="2400300" lvl="6" indent="-17145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675"/>
            </a:lvl7pPr>
            <a:lvl8pPr marL="2743200" lvl="7" indent="-17145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675"/>
            </a:lvl8pPr>
            <a:lvl9pPr marL="3086100" lvl="8" indent="-17145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675"/>
            </a:lvl9pPr>
          </a:lstStyle>
          <a:p>
            <a:endParaRPr/>
          </a:p>
        </p:txBody>
      </p:sp>
      <p:sp>
        <p:nvSpPr>
          <p:cNvPr id="62" name="Google Shape;62;p24"/>
          <p:cNvSpPr txBox="1">
            <a:spLocks noGrp="1"/>
          </p:cNvSpPr>
          <p:nvPr>
            <p:ph type="dt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D1CDD45A-5192-42DE-93DE-85DD23A34764}" type="datetime1">
              <a:rPr lang="zh-TW" altLang="en-US" smtClean="0"/>
              <a:t>2025/10/2</a:t>
            </a:fld>
            <a:endParaRPr/>
          </a:p>
        </p:txBody>
      </p:sp>
      <p:sp>
        <p:nvSpPr>
          <p:cNvPr id="63" name="Google Shape;63;p24"/>
          <p:cNvSpPr txBox="1">
            <a:spLocks noGrp="1"/>
          </p:cNvSpPr>
          <p:nvPr>
            <p:ph type="ft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sldNum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030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含標題的圖片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17145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050"/>
            </a:lvl1pPr>
            <a:lvl2pPr marL="685800" lvl="1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2pPr>
            <a:lvl3pPr marL="1028700" lvl="2" indent="-17145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3pPr>
            <a:lvl4pPr marL="1371600" lvl="3" indent="-17145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675"/>
            </a:lvl4pPr>
            <a:lvl5pPr marL="1714500" lvl="4" indent="-17145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675"/>
            </a:lvl5pPr>
            <a:lvl6pPr marL="2057400" lvl="5" indent="-17145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675"/>
            </a:lvl6pPr>
            <a:lvl7pPr marL="2400300" lvl="6" indent="-17145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675"/>
            </a:lvl7pPr>
            <a:lvl8pPr marL="2743200" lvl="7" indent="-17145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675"/>
            </a:lvl8pPr>
            <a:lvl9pPr marL="3086100" lvl="8" indent="-17145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675"/>
            </a:lvl9pPr>
          </a:lstStyle>
          <a:p>
            <a:endParaRPr/>
          </a:p>
        </p:txBody>
      </p:sp>
      <p:sp>
        <p:nvSpPr>
          <p:cNvPr id="69" name="Google Shape;69;p25"/>
          <p:cNvSpPr txBox="1">
            <a:spLocks noGrp="1"/>
          </p:cNvSpPr>
          <p:nvPr>
            <p:ph type="dt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3159C6D-B818-4EB8-894F-6637981A4FC1}" type="datetime1">
              <a:rPr lang="zh-TW" altLang="en-US" smtClean="0"/>
              <a:t>2025/10/2</a:t>
            </a:fld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ft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sldNum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875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C5A87D00-47CD-43C6-AB64-8C23648F3888}" type="datetime1">
              <a:rPr lang="zh-TW" altLang="en-US" smtClean="0"/>
              <a:t>2025/10/2</a:t>
            </a:fld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768191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930" r:id="rId1"/>
    <p:sldLayoutId id="2147483931" r:id="rId2"/>
    <p:sldLayoutId id="2147483932" r:id="rId3"/>
    <p:sldLayoutId id="2147483933" r:id="rId4"/>
    <p:sldLayoutId id="2147483934" r:id="rId5"/>
    <p:sldLayoutId id="2147483935" r:id="rId6"/>
    <p:sldLayoutId id="2147483936" r:id="rId7"/>
    <p:sldLayoutId id="2147483937" r:id="rId8"/>
    <p:sldLayoutId id="2147483938" r:id="rId9"/>
    <p:sldLayoutId id="2147483939" r:id="rId10"/>
    <p:sldLayoutId id="2147483940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5000" r="-53000"/>
          </a:stretch>
        </a:blip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07;p3">
            <a:extLst>
              <a:ext uri="{FF2B5EF4-FFF2-40B4-BE49-F238E27FC236}">
                <a16:creationId xmlns:a16="http://schemas.microsoft.com/office/drawing/2014/main" id="{B3BE847C-2F85-807E-F432-D5D0CE3E2714}"/>
              </a:ext>
            </a:extLst>
          </p:cNvPr>
          <p:cNvSpPr/>
          <p:nvPr/>
        </p:nvSpPr>
        <p:spPr>
          <a:xfrm>
            <a:off x="179512" y="1018689"/>
            <a:ext cx="8874732" cy="3490431"/>
          </a:xfrm>
          <a:prstGeom prst="roundRect">
            <a:avLst>
              <a:gd name="adj" fmla="val 9843"/>
            </a:avLst>
          </a:prstGeom>
          <a:solidFill>
            <a:schemeClr val="lt1">
              <a:alpha val="55000"/>
            </a:schemeClr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 defTabSz="685800">
              <a:buClr>
                <a:srgbClr val="000000"/>
              </a:buClr>
            </a:pPr>
            <a:endParaRPr sz="1350" kern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  <a:cs typeface="Calibri"/>
              <a:sym typeface="Calibri"/>
            </a:endParaRPr>
          </a:p>
        </p:txBody>
      </p:sp>
      <p:sp>
        <p:nvSpPr>
          <p:cNvPr id="108" name="Google Shape;108;p3"/>
          <p:cNvSpPr/>
          <p:nvPr/>
        </p:nvSpPr>
        <p:spPr>
          <a:xfrm>
            <a:off x="1072798" y="178338"/>
            <a:ext cx="7002524" cy="9309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</a:pPr>
            <a:r>
              <a:rPr lang="zh-TW" altLang="en-US" sz="2800" b="1" kern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/>
                <a:sym typeface="Arial"/>
              </a:rPr>
              <a:t>郵政職工福利</a:t>
            </a:r>
            <a:r>
              <a:rPr lang="zh-TW" altLang="en-US" sz="2800" b="1" kern="0" dirty="0" smtClean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/>
                <a:sym typeface="Arial"/>
              </a:rPr>
              <a:t>委員會</a:t>
            </a:r>
            <a:r>
              <a:rPr lang="en-US" altLang="zh-TW" sz="2800" b="1" kern="0" dirty="0" smtClean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/>
                <a:sym typeface="Arial"/>
              </a:rPr>
              <a:t/>
            </a:r>
            <a:br>
              <a:rPr lang="en-US" altLang="zh-TW" sz="2800" b="1" kern="0" dirty="0" smtClean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/>
                <a:sym typeface="Arial"/>
              </a:rPr>
            </a:br>
            <a:r>
              <a:rPr lang="en-US" altLang="zh-TW" sz="2800" b="1" kern="0" dirty="0" smtClean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/>
                <a:sym typeface="Arial"/>
              </a:rPr>
              <a:t>114</a:t>
            </a:r>
            <a:r>
              <a:rPr lang="zh-TW" altLang="en-US" sz="2800" b="1" kern="0" dirty="0" smtClean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/>
                <a:sym typeface="Arial"/>
              </a:rPr>
              <a:t>年度郵政職工團體傷害保險及定期壽險</a:t>
            </a:r>
            <a:endParaRPr sz="1200" b="1" kern="0" dirty="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/>
              <a:sym typeface="Arial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FDBE660-A5D2-F6B7-F705-D6A9E1E13613}"/>
              </a:ext>
            </a:extLst>
          </p:cNvPr>
          <p:cNvSpPr txBox="1"/>
          <p:nvPr/>
        </p:nvSpPr>
        <p:spPr>
          <a:xfrm>
            <a:off x="155797" y="1298331"/>
            <a:ext cx="89822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accent5">
                  <a:lumMod val="75000"/>
                </a:schemeClr>
              </a:buClr>
            </a:pP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保單位：中華郵政股份有限公司職工福利委員會</a:t>
            </a:r>
          </a:p>
          <a:p>
            <a:pPr>
              <a:buClr>
                <a:schemeClr val="accent5">
                  <a:lumMod val="75000"/>
                </a:schemeClr>
              </a:buClr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承保公司：團體意外保險、醫療保險、定期壽險由新光人壽保險公司承保</a:t>
            </a:r>
          </a:p>
          <a:p>
            <a:pPr>
              <a:buClr>
                <a:schemeClr val="accent5">
                  <a:lumMod val="75000"/>
                </a:schemeClr>
              </a:buClr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意外失能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1~6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級（增額）失能生活扶助保險金由美商安達產物保險公司承保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Clr>
                <a:schemeClr val="accent5">
                  <a:lumMod val="75000"/>
                </a:schemeClr>
              </a:buClr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新光人壽保險內容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6057CB1D-010B-1C2D-ABB4-83F4CB0B1C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940648"/>
              </p:ext>
            </p:extLst>
          </p:nvPr>
        </p:nvGraphicFramePr>
        <p:xfrm>
          <a:off x="251520" y="2636911"/>
          <a:ext cx="8712968" cy="1655259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7986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5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18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95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1729">
                  <a:extLst>
                    <a:ext uri="{9D8B030D-6E8A-4147-A177-3AD203B41FA5}">
                      <a16:colId xmlns:a16="http://schemas.microsoft.com/office/drawing/2014/main" val="108556610"/>
                    </a:ext>
                  </a:extLst>
                </a:gridCol>
                <a:gridCol w="13069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152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34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92493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項目內容</a:t>
                      </a: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意外身故</a:t>
                      </a: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意外失能</a:t>
                      </a: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保險金</a:t>
                      </a: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r>
                        <a:rPr lang="zh-TW" alt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至</a:t>
                      </a: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六級</a:t>
                      </a: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失能</a:t>
                      </a:r>
                      <a:r>
                        <a:rPr lang="zh-TW" altLang="en-US" sz="1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（增額）</a:t>
                      </a: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生活扶助保險金</a:t>
                      </a: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新增加</a:t>
                      </a:r>
                      <a:endParaRPr lang="en-US" altLang="zh-TW" sz="1400" b="1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加護病房日額</a:t>
                      </a:r>
                      <a:endParaRPr lang="zh-TW" sz="1400" b="1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意外住院</a:t>
                      </a: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日額</a:t>
                      </a: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意外醫療</a:t>
                      </a:r>
                      <a:endParaRPr lang="en-US" alt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實支實付</a:t>
                      </a: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定期</a:t>
                      </a: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壽險</a:t>
                      </a:r>
                    </a:p>
                  </a:txBody>
                  <a:tcPr marL="18439" marR="18439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433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員工</a:t>
                      </a: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300</a:t>
                      </a:r>
                      <a:r>
                        <a:rPr lang="zh-TW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</a:t>
                      </a:r>
                      <a:r>
                        <a:rPr lang="zh-TW" altLang="en-US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元</a:t>
                      </a:r>
                      <a:endParaRPr lang="zh-TW" sz="1400" b="1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</a:t>
                      </a:r>
                      <a:r>
                        <a:rPr 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~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en-US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</a:t>
                      </a:r>
                      <a:r>
                        <a:rPr lang="zh-TW" alt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元</a:t>
                      </a:r>
                      <a:endParaRPr 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en-US" sz="1400" b="1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en-US" sz="1400" b="1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zh-TW" sz="1400" b="1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2,100</a:t>
                      </a:r>
                      <a:r>
                        <a:rPr lang="zh-TW" altLang="en-US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元</a:t>
                      </a:r>
                      <a:r>
                        <a:rPr lang="en-US" altLang="zh-TW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/</a:t>
                      </a:r>
                      <a:r>
                        <a:rPr lang="zh-TW" altLang="en-US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日</a:t>
                      </a:r>
                      <a:endParaRPr lang="en-US" altLang="zh-TW" sz="1400" b="1" i="0" u="none" strike="noStrike" kern="100" cap="none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  <a:sym typeface="Arial"/>
                      </a:endParaRPr>
                    </a:p>
                    <a:p>
                      <a:pPr marR="0" algn="ctr" rtl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altLang="zh-TW" sz="1400" b="1" i="0" u="none" strike="noStrike" kern="100" cap="none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  <a:sym typeface="Arial"/>
                      </a:endParaRPr>
                    </a:p>
                    <a:p>
                      <a:pPr marR="0" algn="ctr" rtl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(</a:t>
                      </a:r>
                      <a:r>
                        <a:rPr lang="zh-TW" altLang="en-US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上限</a:t>
                      </a:r>
                      <a:r>
                        <a:rPr lang="en-US" altLang="zh-TW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45</a:t>
                      </a:r>
                      <a:r>
                        <a:rPr lang="zh-TW" altLang="en-US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天</a:t>
                      </a:r>
                      <a:r>
                        <a:rPr lang="en-US" altLang="zh-TW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)</a:t>
                      </a:r>
                      <a:endParaRPr lang="zh-TW" altLang="en-US" sz="1400" b="1" i="0" u="none" strike="noStrike" kern="100" cap="none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  <a:sym typeface="Arial"/>
                      </a:endParaRP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2,100</a:t>
                      </a: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元</a:t>
                      </a:r>
                      <a:r>
                        <a:rPr lang="zh-TW" alt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  <a:endParaRPr lang="en-US" alt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en-US" alt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上限</a:t>
                      </a:r>
                      <a:r>
                        <a:rPr lang="en-US" altLang="zh-TW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</a:t>
                      </a:r>
                      <a:r>
                        <a:rPr lang="zh-TW" altLang="en-US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天</a:t>
                      </a:r>
                      <a:r>
                        <a:rPr lang="en-US" altLang="zh-TW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400" b="1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</a:t>
                      </a:r>
                      <a:r>
                        <a:rPr lang="zh-TW" alt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元 </a:t>
                      </a:r>
                      <a:r>
                        <a:rPr lang="en-US" alt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每次限額</a:t>
                      </a:r>
                      <a:endParaRPr lang="en-US" alt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en-US" alt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收據可副本理賠</a:t>
                      </a:r>
                      <a:r>
                        <a:rPr lang="en-US" alt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</a:t>
                      </a:r>
                      <a:r>
                        <a:rPr lang="zh-TW" alt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元</a:t>
                      </a:r>
                      <a:endParaRPr 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8439" marR="18439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333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8439" marR="18439" marT="0" marB="0" anchor="ctr"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8439" marR="18439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投影片編號版面配置區 9">
            <a:extLst>
              <a:ext uri="{FF2B5EF4-FFF2-40B4-BE49-F238E27FC236}">
                <a16:creationId xmlns:a16="http://schemas.microsoft.com/office/drawing/2014/main" id="{B41A2070-154E-10F4-DD6C-2F4EA469D3AF}"/>
              </a:ext>
            </a:extLst>
          </p:cNvPr>
          <p:cNvSpPr txBox="1">
            <a:spLocks/>
          </p:cNvSpPr>
          <p:nvPr/>
        </p:nvSpPr>
        <p:spPr>
          <a:xfrm>
            <a:off x="7020272" y="6525344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en-US"/>
            </a:defPPr>
            <a:lvl1pPr marL="0" marR="0" lvl="0" indent="0" algn="r" defTabSz="457200" rtl="0" eaLnBrk="1" latinLnBrk="0" hangingPunct="1">
              <a:spcBef>
                <a:spcPts val="0"/>
              </a:spcBef>
              <a:buNone/>
              <a:defRPr sz="9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defTabSz="457200" rtl="0" eaLnBrk="1" latinLnBrk="0" hangingPunct="1">
              <a:spcBef>
                <a:spcPts val="0"/>
              </a:spcBef>
              <a:buNone/>
              <a:defRPr sz="9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defTabSz="457200" rtl="0" eaLnBrk="1" latinLnBrk="0" hangingPunct="1">
              <a:spcBef>
                <a:spcPts val="0"/>
              </a:spcBef>
              <a:buNone/>
              <a:defRPr sz="9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defTabSz="457200" rtl="0" eaLnBrk="1" latinLnBrk="0" hangingPunct="1">
              <a:spcBef>
                <a:spcPts val="0"/>
              </a:spcBef>
              <a:buNone/>
              <a:defRPr sz="9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defTabSz="457200" rtl="0" eaLnBrk="1" latinLnBrk="0" hangingPunct="1">
              <a:spcBef>
                <a:spcPts val="0"/>
              </a:spcBef>
              <a:buNone/>
              <a:defRPr sz="9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defTabSz="457200" rtl="0" eaLnBrk="1" latinLnBrk="0" hangingPunct="1">
              <a:spcBef>
                <a:spcPts val="0"/>
              </a:spcBef>
              <a:buNone/>
              <a:defRPr sz="9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defTabSz="457200" rtl="0" eaLnBrk="1" latinLnBrk="0" hangingPunct="1">
              <a:spcBef>
                <a:spcPts val="0"/>
              </a:spcBef>
              <a:buNone/>
              <a:defRPr sz="9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defTabSz="457200" rtl="0" eaLnBrk="1" latinLnBrk="0" hangingPunct="1">
              <a:spcBef>
                <a:spcPts val="0"/>
              </a:spcBef>
              <a:buNone/>
              <a:defRPr sz="9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defTabSz="457200" rtl="0" eaLnBrk="1" latinLnBrk="0" hangingPunct="1">
              <a:spcBef>
                <a:spcPts val="0"/>
              </a:spcBef>
              <a:buNone/>
              <a:defRPr sz="9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9C2285DD-C138-49FB-B37E-590389EC23BD}" type="slidenum">
              <a:rPr lang="zh-TW" altLang="en-US" sz="1600" smtClean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pPr/>
              <a:t>0</a:t>
            </a:fld>
            <a:endParaRPr lang="zh-TW" altLang="en-US" sz="1600" dirty="0">
              <a:solidFill>
                <a:schemeClr val="accent6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F6CF1A9D-F33B-1660-9E11-09F311D76D76}"/>
              </a:ext>
            </a:extLst>
          </p:cNvPr>
          <p:cNvSpPr txBox="1"/>
          <p:nvPr/>
        </p:nvSpPr>
        <p:spPr>
          <a:xfrm>
            <a:off x="-1661692" y="6669360"/>
            <a:ext cx="457750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9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信律保險經紀人有限公司</a:t>
            </a:r>
            <a:endParaRPr lang="en-US" altLang="zh-TW" sz="9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3C6EE39-60AC-7B81-C687-13E5964727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9223"/>
              </p:ext>
            </p:extLst>
          </p:nvPr>
        </p:nvGraphicFramePr>
        <p:xfrm>
          <a:off x="251520" y="2495520"/>
          <a:ext cx="8712968" cy="143753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7986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5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18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95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1729">
                  <a:extLst>
                    <a:ext uri="{9D8B030D-6E8A-4147-A177-3AD203B41FA5}">
                      <a16:colId xmlns:a16="http://schemas.microsoft.com/office/drawing/2014/main" val="108556610"/>
                    </a:ext>
                  </a:extLst>
                </a:gridCol>
                <a:gridCol w="13069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152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34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06848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項目內容</a:t>
                      </a: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意外身故</a:t>
                      </a: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意外失能</a:t>
                      </a: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保險金</a:t>
                      </a: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r>
                        <a:rPr lang="zh-TW" alt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至</a:t>
                      </a: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六級</a:t>
                      </a: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失能</a:t>
                      </a:r>
                      <a:r>
                        <a:rPr lang="zh-TW" altLang="en-US" sz="1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（增額）</a:t>
                      </a: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生活扶助保險金</a:t>
                      </a: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新增加</a:t>
                      </a:r>
                      <a:endParaRPr lang="en-US" altLang="zh-TW" sz="1400" b="1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加護病房日額</a:t>
                      </a:r>
                      <a:endParaRPr lang="zh-TW" sz="1400" b="1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意外住院</a:t>
                      </a: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日額</a:t>
                      </a: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意外醫療</a:t>
                      </a:r>
                      <a:endParaRPr lang="en-US" alt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實支實付</a:t>
                      </a: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定期</a:t>
                      </a: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壽險</a:t>
                      </a:r>
                    </a:p>
                  </a:txBody>
                  <a:tcPr marL="18439" marR="18439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688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員工</a:t>
                      </a: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300</a:t>
                      </a:r>
                      <a:r>
                        <a:rPr lang="zh-TW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</a:t>
                      </a:r>
                      <a:r>
                        <a:rPr lang="zh-TW" altLang="en-US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元</a:t>
                      </a:r>
                      <a:endParaRPr lang="zh-TW" sz="1400" b="1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</a:t>
                      </a:r>
                      <a:r>
                        <a:rPr 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~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en-US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b="1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300</a:t>
                      </a:r>
                      <a:r>
                        <a:rPr lang="zh-TW" sz="1400" b="1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</a:t>
                      </a:r>
                      <a:r>
                        <a:rPr lang="zh-TW" alt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元</a:t>
                      </a:r>
                      <a:endParaRPr 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en-US" sz="1400" b="1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en-US" sz="1400" b="1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zh-TW" sz="1400" b="1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2,100</a:t>
                      </a:r>
                      <a:r>
                        <a:rPr lang="zh-TW" altLang="en-US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元</a:t>
                      </a:r>
                      <a:r>
                        <a:rPr lang="en-US" altLang="zh-TW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/</a:t>
                      </a:r>
                      <a:r>
                        <a:rPr lang="zh-TW" altLang="en-US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日</a:t>
                      </a:r>
                      <a:endParaRPr lang="en-US" altLang="zh-TW" sz="1400" b="1" i="0" u="none" strike="noStrike" kern="100" cap="none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  <a:sym typeface="Arial"/>
                      </a:endParaRPr>
                    </a:p>
                    <a:p>
                      <a:pPr marR="0" algn="ctr" rtl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altLang="zh-TW" sz="1400" b="1" i="0" u="none" strike="noStrike" kern="100" cap="none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  <a:sym typeface="Arial"/>
                      </a:endParaRPr>
                    </a:p>
                    <a:p>
                      <a:pPr marR="0" algn="ctr" rtl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(</a:t>
                      </a:r>
                      <a:r>
                        <a:rPr lang="zh-TW" altLang="en-US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上限</a:t>
                      </a:r>
                      <a:r>
                        <a:rPr lang="en-US" altLang="zh-TW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45</a:t>
                      </a:r>
                      <a:r>
                        <a:rPr lang="zh-TW" altLang="en-US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天</a:t>
                      </a:r>
                      <a:r>
                        <a:rPr lang="en-US" altLang="zh-TW" sz="1400" b="1" i="0" u="none" strike="noStrike" kern="100" cap="non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)</a:t>
                      </a:r>
                      <a:endParaRPr lang="zh-TW" altLang="en-US" sz="1400" b="1" i="0" u="none" strike="noStrike" kern="100" cap="none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  <a:sym typeface="Arial"/>
                      </a:endParaRP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2,100</a:t>
                      </a: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元</a:t>
                      </a:r>
                      <a:r>
                        <a:rPr lang="zh-TW" alt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  <a:endParaRPr lang="en-US" alt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en-US" alt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上限</a:t>
                      </a:r>
                      <a:r>
                        <a:rPr lang="en-US" altLang="zh-TW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</a:t>
                      </a:r>
                      <a:r>
                        <a:rPr lang="zh-TW" altLang="en-US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天</a:t>
                      </a:r>
                      <a:r>
                        <a:rPr lang="en-US" altLang="zh-TW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400" b="1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</a:t>
                      </a:r>
                      <a:r>
                        <a:rPr lang="zh-TW" alt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元 </a:t>
                      </a:r>
                      <a:r>
                        <a:rPr lang="en-US" alt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每次限額</a:t>
                      </a:r>
                      <a:endParaRPr lang="en-US" alt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en-US" alt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b="1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收據可副本理賠</a:t>
                      </a:r>
                      <a:r>
                        <a:rPr lang="en-US" alt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8439" marR="18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</a:t>
                      </a:r>
                      <a:r>
                        <a:rPr lang="zh-TW" altLang="en-US" sz="14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元</a:t>
                      </a:r>
                      <a:endParaRPr lang="zh-TW" sz="14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8439" marR="18439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文字方塊 13">
            <a:extLst>
              <a:ext uri="{FF2B5EF4-FFF2-40B4-BE49-F238E27FC236}">
                <a16:creationId xmlns:a16="http://schemas.microsoft.com/office/drawing/2014/main" id="{A816F9E1-3B01-94AB-3254-DD5CB22BFB17}"/>
              </a:ext>
            </a:extLst>
          </p:cNvPr>
          <p:cNvSpPr txBox="1"/>
          <p:nvPr/>
        </p:nvSpPr>
        <p:spPr>
          <a:xfrm>
            <a:off x="155797" y="4340805"/>
            <a:ext cx="551355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accent5">
                  <a:lumMod val="75000"/>
                </a:schemeClr>
              </a:buClr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美商安達產物保險股份有限公司台灣分公司保險內容：</a:t>
            </a: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FBB797EC-7F06-9F75-E5EF-1A29D12A5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453457"/>
              </p:ext>
            </p:extLst>
          </p:nvPr>
        </p:nvGraphicFramePr>
        <p:xfrm>
          <a:off x="251520" y="4786861"/>
          <a:ext cx="6120680" cy="1329855"/>
        </p:xfrm>
        <a:graphic>
          <a:graphicData uri="http://schemas.openxmlformats.org/drawingml/2006/table">
            <a:tbl>
              <a:tblPr/>
              <a:tblGrid>
                <a:gridCol w="1236785">
                  <a:extLst>
                    <a:ext uri="{9D8B030D-6E8A-4147-A177-3AD203B41FA5}">
                      <a16:colId xmlns:a16="http://schemas.microsoft.com/office/drawing/2014/main" val="953899130"/>
                    </a:ext>
                  </a:extLst>
                </a:gridCol>
                <a:gridCol w="917616">
                  <a:extLst>
                    <a:ext uri="{9D8B030D-6E8A-4147-A177-3AD203B41FA5}">
                      <a16:colId xmlns:a16="http://schemas.microsoft.com/office/drawing/2014/main" val="2915070461"/>
                    </a:ext>
                  </a:extLst>
                </a:gridCol>
                <a:gridCol w="917616">
                  <a:extLst>
                    <a:ext uri="{9D8B030D-6E8A-4147-A177-3AD203B41FA5}">
                      <a16:colId xmlns:a16="http://schemas.microsoft.com/office/drawing/2014/main" val="278372742"/>
                    </a:ext>
                  </a:extLst>
                </a:gridCol>
                <a:gridCol w="1416319">
                  <a:extLst>
                    <a:ext uri="{9D8B030D-6E8A-4147-A177-3AD203B41FA5}">
                      <a16:colId xmlns:a16="http://schemas.microsoft.com/office/drawing/2014/main" val="2404314047"/>
                    </a:ext>
                  </a:extLst>
                </a:gridCol>
                <a:gridCol w="1632344">
                  <a:extLst>
                    <a:ext uri="{9D8B030D-6E8A-4147-A177-3AD203B41FA5}">
                      <a16:colId xmlns:a16="http://schemas.microsoft.com/office/drawing/2014/main" val="1192184788"/>
                    </a:ext>
                  </a:extLst>
                </a:gridCol>
              </a:tblGrid>
              <a:tr h="22700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項目內容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D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意外身故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D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意外失能</a:t>
                      </a:r>
                    </a:p>
                    <a:p>
                      <a:pPr algn="ctr" rtl="0" fontAlgn="ctr"/>
                      <a:r>
                        <a:rPr lang="zh-TW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保險金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一至六級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E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意外醫療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850693"/>
                  </a:ext>
                </a:extLst>
              </a:tr>
              <a:tr h="3872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失能（增額）生活扶助保險金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實支實付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725910"/>
                  </a:ext>
                </a:extLst>
              </a:tr>
              <a:tr h="25370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員工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D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萬元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D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千</a:t>
                      </a:r>
                      <a:r>
                        <a:rPr lang="en-US" altLang="zh-TW" sz="1400" b="1" i="0" u="none" strike="noStrike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~</a:t>
                      </a:r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/>
                      </a:r>
                      <a:b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</a:br>
                      <a:r>
                        <a:rPr lang="en-US" altLang="zh-TW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萬元</a:t>
                      </a:r>
                      <a:endParaRPr lang="zh-TW" alt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1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</a:t>
                      </a:r>
                      <a:r>
                        <a:rPr lang="en-US" altLang="zh-TW" sz="1400" b="1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~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E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1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仟元 </a:t>
                      </a:r>
                      <a:r>
                        <a:rPr lang="en-US" altLang="zh-TW" sz="1400" b="1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 </a:t>
                      </a:r>
                      <a:r>
                        <a:rPr lang="zh-TW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每次限額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F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0867352"/>
                  </a:ext>
                </a:extLst>
              </a:tr>
              <a:tr h="41289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1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萬元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收據可副本理賠</a:t>
                      </a:r>
                      <a:r>
                        <a:rPr lang="en-US" altLang="zh-TW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049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5248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23282</TotalTime>
  <Words>309</Words>
  <Application>Microsoft Office PowerPoint</Application>
  <PresentationFormat>如螢幕大小 (4:3)</PresentationFormat>
  <Paragraphs>83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標楷體</vt:lpstr>
      <vt:lpstr>Arial</vt:lpstr>
      <vt:lpstr>Calibri</vt:lpstr>
      <vt:lpstr>2_Office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551095陳佳伶</cp:lastModifiedBy>
  <cp:revision>485</cp:revision>
  <cp:lastPrinted>2025-10-02T09:52:52Z</cp:lastPrinted>
  <dcterms:created xsi:type="dcterms:W3CDTF">2019-08-18T04:32:00Z</dcterms:created>
  <dcterms:modified xsi:type="dcterms:W3CDTF">2025-10-02T09:53:47Z</dcterms:modified>
</cp:coreProperties>
</file>